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9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8"/>
    <p:restoredTop sz="94658"/>
  </p:normalViewPr>
  <p:slideViewPr>
    <p:cSldViewPr snapToGrid="0">
      <p:cViewPr varScale="1">
        <p:scale>
          <a:sx n="120" d="100"/>
          <a:sy n="120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C45FF-6C9A-D74A-B933-7F0C8939D0D4}" type="datetimeFigureOut">
              <a:rPr lang="en-US" smtClean="0"/>
              <a:t>11/13/24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01B7B-D15C-E141-B680-7C597456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8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01B7B-D15C-E141-B680-7C597456F3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69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01B7B-D15C-E141-B680-7C597456F3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7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605C-A9D7-5CDB-418D-9748B06B5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90917-E004-DC25-03DF-19E09AEDA8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3E837-55A9-CFF0-789C-C5D5A6D8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E42CC-8036-6A46-9823-D46615515E64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C023B-DD18-0B97-D5D6-90241864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4CC6D-1600-C86C-EABA-1CFE043B0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4D3C-23BB-8745-A27B-95D28755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95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14AD-D4F4-934A-ED58-C2FFEF8CB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B38F9-70B3-07E2-9A36-FD12980B8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06D28-4A4B-1BEE-06FA-0E7E9678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ECBC4-84A9-EA4D-BF59-299CB5AC476C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D2D68-488F-99EA-459E-375A2028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B211D-8E62-071F-2067-36404E2C7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4D3C-23BB-8745-A27B-95D28755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35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EA4BA-8255-7C91-5809-2ACDF3FE81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F3122-2E1F-941B-56D9-6CD11CD0E6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9C0CD-DC47-D8E6-DE67-00097A21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1C8D-B78B-8941-9C66-90042E3F5DC4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E6396-6959-2AAB-954E-16809A00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80E87-2236-34FA-7F2F-BF30E6B9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4D3C-23BB-8745-A27B-95D28755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9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1DED7-13F7-43EB-C103-7B6DEA31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3F747-4A7D-2369-F756-35E7FAB9F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784B4-E160-1EEE-ECD1-7375BD8AB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CE85B-F408-574E-BB2A-92EB3EB3F02A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39FC8-97E3-9503-8FA4-9107FB90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391E-D879-22B5-EEA4-9AE19EBFB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4D3C-23BB-8745-A27B-95D28755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9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7B28D-6654-8BF4-B463-9E3DE95D4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5C3B7-DE21-1701-E190-D758F2916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3A1AB-DCFA-B558-CA99-3E1C6EDB3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8C0A8-4A1C-3941-A0E0-2CFD75EFDF21}" type="datetime1">
              <a:rPr lang="en-US" smtClean="0"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35B81-0F84-DA2B-6470-E4764E69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7090F-EF74-9A87-73CB-95CEDDB3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4D3C-23BB-8745-A27B-95D28755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8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EFBAC-B2D7-D1CA-B5E5-192AE4C01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B47FD-87A2-03C0-75EE-3D42DD145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FBCA6-1408-1BF2-813C-A72A7D0AD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F1E47-F913-134C-427D-8EEEA86F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42AFB-FBFC-FB40-A507-682373989A2E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73E03-E65E-776A-7178-A8DB5926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BF394-6467-301F-6A50-733C75E5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4D3C-23BB-8745-A27B-95D28755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59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9B32-41CB-144E-F8A3-0CE81C543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F385F-970B-B84B-8B80-6D5A97BED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04600-3881-05DB-5767-9B6970B8D7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FA97C-E057-2D78-368E-8E1A06DC7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77291-7E9F-F34D-7F3D-A36CA40B9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BBB12-9FD8-2D5A-A5CD-1470645A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D8FAA-C902-764B-8065-5334CD7B344E}" type="datetime1">
              <a:rPr lang="en-US" smtClean="0"/>
              <a:t>11/13/24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6AECA-3175-0496-3812-ADD51F1C8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B86336-5C00-0A13-3D6B-994522D3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4D3C-23BB-8745-A27B-95D28755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7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AB4DA-4BB4-D0C0-A6F3-BCD418E9D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346AF-35F0-4F5B-5C30-9785E79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9031-22AB-7746-947A-293CF6CEA600}" type="datetime1">
              <a:rPr lang="en-US" smtClean="0"/>
              <a:t>11/13/24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E5765-D1F5-F712-B46E-B2C3B099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8F7AE-B206-F576-1528-270350F0C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4D3C-23BB-8745-A27B-95D28755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8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C8025-0746-B969-EED6-4F7B72C7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D9C4F-1FD9-4A45-B2E4-513E61827360}" type="datetime1">
              <a:rPr lang="en-US" smtClean="0"/>
              <a:t>11/13/24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8B599-0109-AC05-9792-CE68CCAEC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B9288-41D4-7032-DF50-BD6FBFA8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4D3C-23BB-8745-A27B-95D28755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22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3333-56ED-B31C-0F64-DB85C68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75F6A-1951-1104-A82E-0C8B39943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0947A4-142C-3BAC-3F3A-8EA200FFE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B5D85-D774-AE3B-A9FB-ECA1EEA0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D6B3C-E3EC-5944-B585-45321ED04CCB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D3EC2-C6DC-2532-165F-E4181794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9DAFF-5349-38B1-0BB8-8D6B74F7E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4D3C-23BB-8745-A27B-95D28755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4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12E4-1F9D-28E8-30AF-2A4A0FEC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5EF97-EC74-50DD-1892-67A25C8625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4EE7E-5F4B-C505-407B-0BA82DCB7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EAF0C-17D2-9C69-17F2-C7C70DE4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8B0D-8837-0A4C-8796-678C4400F6E2}" type="datetime1">
              <a:rPr lang="en-US" smtClean="0"/>
              <a:t>11/13/24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E364E-7CBB-1792-501C-78850F8E4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708F3-BD26-144B-FA57-49FB6918B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C4D3C-23BB-8745-A27B-95D287555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9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3D92B0-AFCA-D0FC-7AF7-2F0490225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1506C-1A1C-9C27-E574-F7C7DA6D2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B6C8D-3422-DD86-E79B-C0284378C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68DE2E09-DE73-7344-BD81-52840969A576}" type="datetime1">
              <a:rPr lang="en-US" smtClean="0"/>
              <a:pPr/>
              <a:t>11/13/24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E31E8-9A51-C85E-68D4-EDCCB5D21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9CAD4-A672-89CC-71D3-83E0F250E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</a:defRPr>
            </a:lvl1pPr>
          </a:lstStyle>
          <a:p>
            <a:fld id="{2E6C4D3C-23BB-8745-A27B-95D287555E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6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" panose="020B05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" panose="020B05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CFDD1-F66F-4056-036D-FDB88AFDC6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Continuous joint distributions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9E1B0D-177A-4B40-4901-BF6EE7C4EE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EAFC50-AA00-0A12-9918-82D26A5E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7525-D6EF-CE1E-7C18-3A907320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Throwing darts at the Stanford seal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BCA593-FFCE-C062-D9C3-153952C1B0E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Stanford seal on the square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−3,3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−3,3</m:t>
                        </m:r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Throw 500,000 darts at the seal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Only keep the pixels that are hit by at least one dart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Each dart has its x-pixel and y-pixel chosen at random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RV representing the dart’s x-axis,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0,3</m:t>
                        </m:r>
                      </m:e>
                    </m:d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 a RV representing the dart’s y-axis,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1,1.2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BCA593-FFCE-C062-D9C3-153952C1B0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C613D-C3A4-E309-ED1F-137559FF4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7523CC4-BE32-C30D-152C-4786D5347856}"/>
              </a:ext>
            </a:extLst>
          </p:cNvPr>
          <p:cNvSpPr txBox="1">
            <a:spLocks/>
          </p:cNvSpPr>
          <p:nvPr/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venir Next" panose="020B05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Example by Chris </a:t>
            </a:r>
            <a:r>
              <a:rPr lang="en-US" dirty="0" err="1"/>
              <a:t>Piech</a:t>
            </a:r>
            <a:r>
              <a:rPr lang="en-US" dirty="0"/>
              <a:t> from CS109</a:t>
            </a:r>
          </a:p>
        </p:txBody>
      </p:sp>
      <p:pic>
        <p:nvPicPr>
          <p:cNvPr id="3074" name="Picture 2" descr="stanford seal - CAPRI">
            <a:extLst>
              <a:ext uri="{FF2B5EF4-FFF2-40B4-BE49-F238E27FC236}">
                <a16:creationId xmlns:a16="http://schemas.microsoft.com/office/drawing/2014/main" id="{EDE3EFD7-AB61-8331-21F0-92BE8FA28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967163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3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42DBC-56FD-05A6-0A99-62255E01D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Throwing darts at the Stanford seal</a:t>
            </a:r>
          </a:p>
        </p:txBody>
      </p:sp>
      <p:pic>
        <p:nvPicPr>
          <p:cNvPr id="5" name="Screen Recording 2023-11-12 at 4.40.00 PM">
            <a:hlinkClick r:id="" action="ppaction://media"/>
            <a:extLst>
              <a:ext uri="{FF2B5EF4-FFF2-40B4-BE49-F238E27FC236}">
                <a16:creationId xmlns:a16="http://schemas.microsoft.com/office/drawing/2014/main" id="{E6CAA343-457D-0C15-FE78-28A11CADF1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50000"/>
          <a:stretch/>
        </p:blipFill>
        <p:spPr>
          <a:xfrm>
            <a:off x="2895601" y="1847850"/>
            <a:ext cx="3200399" cy="4318137"/>
          </a:xfr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305EBB9-BD71-2886-E9C5-8E9D58DFA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76" y="2939084"/>
            <a:ext cx="3573264" cy="35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800AAC8-BDC9-063A-3586-B86EA806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Example by Chris </a:t>
            </a:r>
            <a:r>
              <a:rPr lang="en-US" dirty="0" err="1"/>
              <a:t>Piech</a:t>
            </a:r>
            <a:r>
              <a:rPr lang="en-US" dirty="0"/>
              <a:t> from CS109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02E38E-B5A5-0200-0938-28AED1759C3C}"/>
              </a:ext>
            </a:extLst>
          </p:cNvPr>
          <p:cNvSpPr txBox="1"/>
          <p:nvPr/>
        </p:nvSpPr>
        <p:spPr>
          <a:xfrm>
            <a:off x="6665843" y="256975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Dart Probability Density</a:t>
            </a:r>
          </a:p>
        </p:txBody>
      </p:sp>
    </p:spTree>
    <p:extLst>
      <p:ext uri="{BB962C8B-B14F-4D97-AF65-F5344CB8AC3E}">
        <p14:creationId xmlns:p14="http://schemas.microsoft.com/office/powerpoint/2010/main" val="115042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C4BD-0AF6-3D35-BF62-F0939405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Throwing darts at the Stanford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9ECCE-C452-0910-5546-4B289A633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EDC74-4D12-1778-0A30-BAE532E8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BFBDE24-DAA0-862A-B85B-02818F579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276" y="2939084"/>
            <a:ext cx="3573264" cy="355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6F92E0-82E2-595F-A268-D5CD35631264}"/>
              </a:ext>
            </a:extLst>
          </p:cNvPr>
          <p:cNvSpPr txBox="1"/>
          <p:nvPr/>
        </p:nvSpPr>
        <p:spPr>
          <a:xfrm>
            <a:off x="6665843" y="2569752"/>
            <a:ext cx="380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Dart Probability Density (2D view)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4F74EA-9600-8A88-4001-4D687C36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6" y="2858814"/>
            <a:ext cx="3322281" cy="331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9C255F-EF49-B57B-3330-4713AA15DA20}"/>
              </a:ext>
            </a:extLst>
          </p:cNvPr>
          <p:cNvSpPr txBox="1"/>
          <p:nvPr/>
        </p:nvSpPr>
        <p:spPr>
          <a:xfrm>
            <a:off x="820456" y="2482657"/>
            <a:ext cx="380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Dart Probability Density (3D view)</a:t>
            </a:r>
          </a:p>
        </p:txBody>
      </p:sp>
    </p:spTree>
    <p:extLst>
      <p:ext uri="{BB962C8B-B14F-4D97-AF65-F5344CB8AC3E}">
        <p14:creationId xmlns:p14="http://schemas.microsoft.com/office/powerpoint/2010/main" val="167933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C4BD-0AF6-3D35-BF62-F0939405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Throwing darts at the Stanford seal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A9ECCE-C452-0910-5546-4B289A633B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Match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b="1" dirty="0"/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𝒀</m:t>
                    </m:r>
                  </m:oMath>
                </a14:m>
                <a:r>
                  <a:rPr lang="en-US" b="1" dirty="0"/>
                  <a:t> to their respective marginals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A9ECCE-C452-0910-5546-4B289A633B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EDC74-4D12-1778-0A30-BAE532E8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74634A-BF96-FC73-D55C-5EC609D2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6" y="2858814"/>
            <a:ext cx="3322281" cy="331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76EB66-FF49-2804-2A92-4CE4FDC2D26E}"/>
              </a:ext>
            </a:extLst>
          </p:cNvPr>
          <p:cNvSpPr txBox="1"/>
          <p:nvPr/>
        </p:nvSpPr>
        <p:spPr>
          <a:xfrm>
            <a:off x="820456" y="2482657"/>
            <a:ext cx="3802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venir Next" panose="020B0503020202020204" pitchFamily="34" charset="0"/>
              </a:rPr>
              <a:t>Dart Probability Density (3D view)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1D8D250-741F-9036-FD36-136F8725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326" y="1825626"/>
            <a:ext cx="2729474" cy="180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3EE13C8-8A4C-10C2-6B69-7C2E82A8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707" y="4387879"/>
            <a:ext cx="2794290" cy="180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1C12F0-3E69-F3BA-DFE1-053E3FF71904}"/>
                  </a:ext>
                </a:extLst>
              </p:cNvPr>
              <p:cNvSpPr txBox="1"/>
              <p:nvPr/>
            </p:nvSpPr>
            <p:spPr>
              <a:xfrm>
                <a:off x="6969584" y="4387879"/>
                <a:ext cx="16501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0,3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E1C12F0-3E69-F3BA-DFE1-053E3FF71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584" y="4387879"/>
                <a:ext cx="16501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EE7453-A971-9CB4-F509-E6EF85EBDD0D}"/>
                  </a:ext>
                </a:extLst>
              </p:cNvPr>
              <p:cNvSpPr txBox="1"/>
              <p:nvPr/>
            </p:nvSpPr>
            <p:spPr>
              <a:xfrm>
                <a:off x="6969584" y="3055149"/>
                <a:ext cx="16501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1,1.2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EE7453-A971-9CB4-F509-E6EF85EBD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9584" y="3055149"/>
                <a:ext cx="16501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2531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36BBE-7CA5-E981-A585-E366C1619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Bivariate normal distribution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AFE2F2-435E-A11E-7DC9-4A42A7F681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has mean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variance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has mean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 variance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Corr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7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follow a </a:t>
                </a:r>
                <a:r>
                  <a:rPr lang="en-US" b="1" dirty="0"/>
                  <a:t>bivariate normal </a:t>
                </a:r>
                <a:r>
                  <a:rPr lang="en-US" dirty="0"/>
                  <a:t>distribution if their joint PDF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1900" dirty="0"/>
              </a:p>
              <a:p>
                <a:pPr marL="0" indent="0">
                  <a:buNone/>
                </a:pPr>
                <a:r>
                  <a:rPr lang="en-US" dirty="0"/>
                  <a:t>🫣 Don’t worry, this isn’t what I want you to remember!</a:t>
                </a:r>
              </a:p>
              <a:p>
                <a:pPr marL="457200" lvl="1" indent="0">
                  <a:buNone/>
                </a:pPr>
                <a:r>
                  <a:rPr lang="en-US" i="1" dirty="0"/>
                  <a:t>I’ll write what you should know on the whiteboard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AFE2F2-435E-A11E-7DC9-4A42A7F681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907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672B9-B457-0D41-6009-1D5324E28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56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C4BD-0AF6-3D35-BF62-F0939405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Throwing darts at the Stanford seal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A9ECCE-C452-0910-5546-4B289A633B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73240" y="1825624"/>
                <a:ext cx="4480560" cy="435133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</a:t>
                </a:r>
              </a:p>
              <a:p>
                <a:pPr marL="0" indent="0">
                  <a:buNone/>
                </a:pPr>
                <a:endParaRPr lang="en-US" sz="1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]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endParaRPr lang="en-US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ar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ov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latin typeface="Cambria Math" panose="02040503050406030204" pitchFamily="18" charset="0"/>
                                  </a:rPr>
                                  <m:t>ov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Var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1.2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A9ECCE-C452-0910-5546-4B289A633B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73240" y="1825624"/>
                <a:ext cx="4480560" cy="4351338"/>
              </a:xfrm>
              <a:blipFill>
                <a:blip r:embed="rId3"/>
                <a:stretch>
                  <a:fillRect l="-847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EDC74-4D12-1778-0A30-BAE532E8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74634A-BF96-FC73-D55C-5EC609D2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56" y="2527435"/>
            <a:ext cx="2652336" cy="26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76EB66-FF49-2804-2A92-4CE4FDC2D26E}"/>
              </a:ext>
            </a:extLst>
          </p:cNvPr>
          <p:cNvSpPr txBox="1"/>
          <p:nvPr/>
        </p:nvSpPr>
        <p:spPr>
          <a:xfrm>
            <a:off x="1080465" y="1825625"/>
            <a:ext cx="200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Dart Probability Density (3D view)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32308F55-2230-4A6D-CD6E-15F5CCCA6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78" y="2535123"/>
            <a:ext cx="2782476" cy="27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18A2FA-771A-E864-F576-56BBF458AE0C}"/>
              </a:ext>
            </a:extLst>
          </p:cNvPr>
          <p:cNvSpPr txBox="1"/>
          <p:nvPr/>
        </p:nvSpPr>
        <p:spPr>
          <a:xfrm>
            <a:off x="4131733" y="1825625"/>
            <a:ext cx="2325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" panose="020B0503020202020204" pitchFamily="34" charset="0"/>
              </a:rPr>
              <a:t>Dart Probability Density (2D view)</a:t>
            </a:r>
          </a:p>
        </p:txBody>
      </p:sp>
    </p:spTree>
    <p:extLst>
      <p:ext uri="{BB962C8B-B14F-4D97-AF65-F5344CB8AC3E}">
        <p14:creationId xmlns:p14="http://schemas.microsoft.com/office/powerpoint/2010/main" val="1017643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B832E58-D120-17CA-923A-65A95B56EE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Match the plot to the covariance matrix</a:t>
                </a:r>
                <a:br>
                  <a:rPr lang="en-US" dirty="0"/>
                </a:br>
                <a:r>
                  <a:rPr lang="en-US" sz="1800" dirty="0"/>
                  <a:t>	(all with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=(0,0)</m:t>
                    </m:r>
                  </m:oMath>
                </a14:m>
                <a:r>
                  <a:rPr lang="en-US" sz="1800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B832E58-D120-17CA-923A-65A95B56EE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A2C1E-CC49-4995-3D61-67ECC9F31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55C02-8DCE-C382-0746-838EF1907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598EA1-4A8E-7D8D-3196-B125DA3DEEF7}"/>
              </a:ext>
            </a:extLst>
          </p:cNvPr>
          <p:cNvSpPr/>
          <p:nvPr/>
        </p:nvSpPr>
        <p:spPr>
          <a:xfrm>
            <a:off x="838200" y="1873750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7B1350-55E8-C693-DCCD-E23F51742C69}"/>
                  </a:ext>
                </a:extLst>
              </p:cNvPr>
              <p:cNvSpPr txBox="1"/>
              <p:nvPr/>
            </p:nvSpPr>
            <p:spPr>
              <a:xfrm>
                <a:off x="1295400" y="1825625"/>
                <a:ext cx="1342189" cy="5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7B1350-55E8-C693-DCCD-E23F51742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825625"/>
                <a:ext cx="1342189" cy="552459"/>
              </a:xfrm>
              <a:prstGeom prst="rect">
                <a:avLst/>
              </a:prstGeom>
              <a:blipFill>
                <a:blip r:embed="rId3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D98E9450-DF1A-C696-D8EB-D8990C078E83}"/>
              </a:ext>
            </a:extLst>
          </p:cNvPr>
          <p:cNvSpPr/>
          <p:nvPr/>
        </p:nvSpPr>
        <p:spPr>
          <a:xfrm>
            <a:off x="3512687" y="1864952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3962BE-2BC4-FE5A-A479-C1FA725D9F0F}"/>
                  </a:ext>
                </a:extLst>
              </p:cNvPr>
              <p:cNvSpPr txBox="1"/>
              <p:nvPr/>
            </p:nvSpPr>
            <p:spPr>
              <a:xfrm>
                <a:off x="3988871" y="1816827"/>
                <a:ext cx="1342189" cy="55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3962BE-2BC4-FE5A-A479-C1FA725D9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871" y="1816827"/>
                <a:ext cx="1342189" cy="554254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0A00F877-2ACC-4C57-5432-88EC9C1D8D1F}"/>
              </a:ext>
            </a:extLst>
          </p:cNvPr>
          <p:cNvSpPr/>
          <p:nvPr/>
        </p:nvSpPr>
        <p:spPr>
          <a:xfrm>
            <a:off x="6187174" y="1873750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FD12F4-57D1-5BA6-8EF6-CC78352740FE}"/>
                  </a:ext>
                </a:extLst>
              </p:cNvPr>
              <p:cNvSpPr txBox="1"/>
              <p:nvPr/>
            </p:nvSpPr>
            <p:spPr>
              <a:xfrm>
                <a:off x="6653465" y="1825625"/>
                <a:ext cx="1672389" cy="55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FD12F4-57D1-5BA6-8EF6-CC7835274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465" y="1825625"/>
                <a:ext cx="1672389" cy="559897"/>
              </a:xfrm>
              <a:prstGeom prst="rect">
                <a:avLst/>
              </a:prstGeom>
              <a:blipFill>
                <a:blip r:embed="rId5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D28187D0-07F0-DFE9-FEDD-9EAD3BA02CC3}"/>
              </a:ext>
            </a:extLst>
          </p:cNvPr>
          <p:cNvSpPr/>
          <p:nvPr/>
        </p:nvSpPr>
        <p:spPr>
          <a:xfrm>
            <a:off x="8861660" y="1864952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38F7D9-15CD-BE43-71E6-4D73B1DE968B}"/>
                  </a:ext>
                </a:extLst>
              </p:cNvPr>
              <p:cNvSpPr txBox="1"/>
              <p:nvPr/>
            </p:nvSpPr>
            <p:spPr>
              <a:xfrm>
                <a:off x="9318860" y="1816827"/>
                <a:ext cx="2029326" cy="55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−0.5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−0.5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38F7D9-15CD-BE43-71E6-4D73B1DE9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8860" y="1816827"/>
                <a:ext cx="2029326" cy="559897"/>
              </a:xfrm>
              <a:prstGeom prst="rect">
                <a:avLst/>
              </a:prstGeom>
              <a:blipFill>
                <a:blip r:embed="rId6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F594610D-70A4-BC0C-DD6A-A7FFFA20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34" y="4420581"/>
            <a:ext cx="1632204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5D51006-DE5A-5185-838C-769C7F3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88" y="4420581"/>
            <a:ext cx="1719297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7ED8AC38-C01C-7DBF-4EEC-8765BF7C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93" y="2548567"/>
            <a:ext cx="1632204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129A5B62-F074-EDCB-B11D-77A5760F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357" y="2548567"/>
            <a:ext cx="1719298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1503C5AF-713C-FCAA-AF57-6EB847C1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34" y="2550547"/>
            <a:ext cx="1632204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F4A91AC4-85B1-0F88-3FCA-C7D1C4D2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89" y="2590827"/>
            <a:ext cx="1638296" cy="16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AD0653CE-673A-32C1-D0DB-88C808D8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93" y="4402429"/>
            <a:ext cx="1632204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6B4CFF56-2D37-941E-93F8-188B78824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358" y="4402429"/>
            <a:ext cx="1719297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9C4A37-7F49-4612-A7EF-7450387E241A}"/>
              </a:ext>
            </a:extLst>
          </p:cNvPr>
          <p:cNvSpPr/>
          <p:nvPr/>
        </p:nvSpPr>
        <p:spPr>
          <a:xfrm>
            <a:off x="838200" y="2502569"/>
            <a:ext cx="4329129" cy="1805884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25E91F-4DB2-00BB-F24A-BB006BEED172}"/>
              </a:ext>
            </a:extLst>
          </p:cNvPr>
          <p:cNvSpPr/>
          <p:nvPr/>
        </p:nvSpPr>
        <p:spPr>
          <a:xfrm>
            <a:off x="4507979" y="3176911"/>
            <a:ext cx="457200" cy="457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419098A-1A76-938D-D9C4-4F8650289BC9}"/>
              </a:ext>
            </a:extLst>
          </p:cNvPr>
          <p:cNvSpPr/>
          <p:nvPr/>
        </p:nvSpPr>
        <p:spPr>
          <a:xfrm>
            <a:off x="847567" y="4372603"/>
            <a:ext cx="4329129" cy="1805884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C9058D-1B33-AB6D-06B1-A37C7411AC3C}"/>
              </a:ext>
            </a:extLst>
          </p:cNvPr>
          <p:cNvSpPr/>
          <p:nvPr/>
        </p:nvSpPr>
        <p:spPr>
          <a:xfrm>
            <a:off x="4517346" y="5046945"/>
            <a:ext cx="457200" cy="457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BB63341-338C-78C9-F3DC-8F4A99637D03}"/>
              </a:ext>
            </a:extLst>
          </p:cNvPr>
          <p:cNvSpPr/>
          <p:nvPr/>
        </p:nvSpPr>
        <p:spPr>
          <a:xfrm>
            <a:off x="7024673" y="2500589"/>
            <a:ext cx="4329129" cy="1805884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B5C335-BD50-4040-2A6A-141081AB7231}"/>
              </a:ext>
            </a:extLst>
          </p:cNvPr>
          <p:cNvSpPr/>
          <p:nvPr/>
        </p:nvSpPr>
        <p:spPr>
          <a:xfrm>
            <a:off x="7211814" y="3174931"/>
            <a:ext cx="457200" cy="457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B3D92BE-ADA7-AF8C-885E-D94D15B93B46}"/>
              </a:ext>
            </a:extLst>
          </p:cNvPr>
          <p:cNvSpPr/>
          <p:nvPr/>
        </p:nvSpPr>
        <p:spPr>
          <a:xfrm>
            <a:off x="7043745" y="4354451"/>
            <a:ext cx="4329129" cy="1805884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4B95F0-0392-4AE0-1F71-7A9B4D8D8020}"/>
              </a:ext>
            </a:extLst>
          </p:cNvPr>
          <p:cNvSpPr/>
          <p:nvPr/>
        </p:nvSpPr>
        <p:spPr>
          <a:xfrm>
            <a:off x="7211814" y="5028793"/>
            <a:ext cx="457200" cy="457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72511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B832E58-D120-17CA-923A-65A95B56EE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Match the plot to the covariance matrix</a:t>
                </a:r>
                <a:br>
                  <a:rPr lang="en-US" dirty="0"/>
                </a:br>
                <a:r>
                  <a:rPr lang="en-US" sz="1800" dirty="0"/>
                  <a:t>	(all with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=(0,0)</m:t>
                    </m:r>
                  </m:oMath>
                </a14:m>
                <a:r>
                  <a:rPr lang="en-US" sz="1800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B832E58-D120-17CA-923A-65A95B56EE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A2C1E-CC49-4995-3D61-67ECC9F31D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55C02-8DCE-C382-0746-838EF1907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598EA1-4A8E-7D8D-3196-B125DA3DEEF7}"/>
              </a:ext>
            </a:extLst>
          </p:cNvPr>
          <p:cNvSpPr/>
          <p:nvPr/>
        </p:nvSpPr>
        <p:spPr>
          <a:xfrm>
            <a:off x="838200" y="1873750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7B1350-55E8-C693-DCCD-E23F51742C69}"/>
                  </a:ext>
                </a:extLst>
              </p:cNvPr>
              <p:cNvSpPr txBox="1"/>
              <p:nvPr/>
            </p:nvSpPr>
            <p:spPr>
              <a:xfrm>
                <a:off x="1295400" y="1825625"/>
                <a:ext cx="1342189" cy="5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7B1350-55E8-C693-DCCD-E23F51742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1825625"/>
                <a:ext cx="1342189" cy="552459"/>
              </a:xfrm>
              <a:prstGeom prst="rect">
                <a:avLst/>
              </a:prstGeom>
              <a:blipFill>
                <a:blip r:embed="rId4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D98E9450-DF1A-C696-D8EB-D8990C078E83}"/>
              </a:ext>
            </a:extLst>
          </p:cNvPr>
          <p:cNvSpPr/>
          <p:nvPr/>
        </p:nvSpPr>
        <p:spPr>
          <a:xfrm>
            <a:off x="3512687" y="1864952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3962BE-2BC4-FE5A-A479-C1FA725D9F0F}"/>
                  </a:ext>
                </a:extLst>
              </p:cNvPr>
              <p:cNvSpPr txBox="1"/>
              <p:nvPr/>
            </p:nvSpPr>
            <p:spPr>
              <a:xfrm>
                <a:off x="3988871" y="1816827"/>
                <a:ext cx="1342189" cy="55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3962BE-2BC4-FE5A-A479-C1FA725D9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871" y="1816827"/>
                <a:ext cx="1342189" cy="554254"/>
              </a:xfrm>
              <a:prstGeom prst="rect">
                <a:avLst/>
              </a:prstGeom>
              <a:blipFill>
                <a:blip r:embed="rId5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0A00F877-2ACC-4C57-5432-88EC9C1D8D1F}"/>
              </a:ext>
            </a:extLst>
          </p:cNvPr>
          <p:cNvSpPr/>
          <p:nvPr/>
        </p:nvSpPr>
        <p:spPr>
          <a:xfrm>
            <a:off x="6187174" y="1873750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FD12F4-57D1-5BA6-8EF6-CC78352740FE}"/>
                  </a:ext>
                </a:extLst>
              </p:cNvPr>
              <p:cNvSpPr txBox="1"/>
              <p:nvPr/>
            </p:nvSpPr>
            <p:spPr>
              <a:xfrm>
                <a:off x="6653465" y="1825625"/>
                <a:ext cx="1672389" cy="55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0.5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FFD12F4-57D1-5BA6-8EF6-CC7835274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465" y="1825625"/>
                <a:ext cx="1672389" cy="559897"/>
              </a:xfrm>
              <a:prstGeom prst="rect">
                <a:avLst/>
              </a:prstGeom>
              <a:blipFill>
                <a:blip r:embed="rId6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D28187D0-07F0-DFE9-FEDD-9EAD3BA02CC3}"/>
              </a:ext>
            </a:extLst>
          </p:cNvPr>
          <p:cNvSpPr/>
          <p:nvPr/>
        </p:nvSpPr>
        <p:spPr>
          <a:xfrm>
            <a:off x="8861660" y="1864952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38F7D9-15CD-BE43-71E6-4D73B1DE968B}"/>
                  </a:ext>
                </a:extLst>
              </p:cNvPr>
              <p:cNvSpPr txBox="1"/>
              <p:nvPr/>
            </p:nvSpPr>
            <p:spPr>
              <a:xfrm>
                <a:off x="9318860" y="1816827"/>
                <a:ext cx="2029326" cy="55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−0.5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−0.5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38F7D9-15CD-BE43-71E6-4D73B1DE9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8860" y="1816827"/>
                <a:ext cx="2029326" cy="559897"/>
              </a:xfrm>
              <a:prstGeom prst="rect">
                <a:avLst/>
              </a:prstGeom>
              <a:blipFill>
                <a:blip r:embed="rId7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>
            <a:extLst>
              <a:ext uri="{FF2B5EF4-FFF2-40B4-BE49-F238E27FC236}">
                <a16:creationId xmlns:a16="http://schemas.microsoft.com/office/drawing/2014/main" id="{F594610D-70A4-BC0C-DD6A-A7FFFA20F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34" y="4420581"/>
            <a:ext cx="1632204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5D51006-DE5A-5185-838C-769C7F3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88" y="4420581"/>
            <a:ext cx="1719297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7ED8AC38-C01C-7DBF-4EEC-8765BF7C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93" y="2548567"/>
            <a:ext cx="1632204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129A5B62-F074-EDCB-B11D-77A5760F8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357" y="2548567"/>
            <a:ext cx="1719298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1503C5AF-713C-FCAA-AF57-6EB847C1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34" y="2550547"/>
            <a:ext cx="1632204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F4A91AC4-85B1-0F88-3FCA-C7D1C4D2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589" y="2590827"/>
            <a:ext cx="1638296" cy="162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AD0653CE-673A-32C1-D0DB-88C808D8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593" y="4402429"/>
            <a:ext cx="1632204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>
            <a:extLst>
              <a:ext uri="{FF2B5EF4-FFF2-40B4-BE49-F238E27FC236}">
                <a16:creationId xmlns:a16="http://schemas.microsoft.com/office/drawing/2014/main" id="{6B4CFF56-2D37-941E-93F8-188B78824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358" y="4402429"/>
            <a:ext cx="1719297" cy="170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A9C4A37-7F49-4612-A7EF-7450387E241A}"/>
              </a:ext>
            </a:extLst>
          </p:cNvPr>
          <p:cNvSpPr/>
          <p:nvPr/>
        </p:nvSpPr>
        <p:spPr>
          <a:xfrm>
            <a:off x="838200" y="2502569"/>
            <a:ext cx="4329129" cy="1805884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525E91F-4DB2-00BB-F24A-BB006BEED172}"/>
              </a:ext>
            </a:extLst>
          </p:cNvPr>
          <p:cNvSpPr/>
          <p:nvPr/>
        </p:nvSpPr>
        <p:spPr>
          <a:xfrm>
            <a:off x="4507979" y="3176911"/>
            <a:ext cx="457200" cy="457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419098A-1A76-938D-D9C4-4F8650289BC9}"/>
              </a:ext>
            </a:extLst>
          </p:cNvPr>
          <p:cNvSpPr/>
          <p:nvPr/>
        </p:nvSpPr>
        <p:spPr>
          <a:xfrm>
            <a:off x="847567" y="4372603"/>
            <a:ext cx="4329129" cy="1805884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C9058D-1B33-AB6D-06B1-A37C7411AC3C}"/>
              </a:ext>
            </a:extLst>
          </p:cNvPr>
          <p:cNvSpPr/>
          <p:nvPr/>
        </p:nvSpPr>
        <p:spPr>
          <a:xfrm>
            <a:off x="4517346" y="5046945"/>
            <a:ext cx="457200" cy="457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2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BB63341-338C-78C9-F3DC-8F4A99637D03}"/>
              </a:ext>
            </a:extLst>
          </p:cNvPr>
          <p:cNvSpPr/>
          <p:nvPr/>
        </p:nvSpPr>
        <p:spPr>
          <a:xfrm>
            <a:off x="7024673" y="2500589"/>
            <a:ext cx="4329129" cy="1805884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B5C335-BD50-4040-2A6A-141081AB7231}"/>
              </a:ext>
            </a:extLst>
          </p:cNvPr>
          <p:cNvSpPr/>
          <p:nvPr/>
        </p:nvSpPr>
        <p:spPr>
          <a:xfrm>
            <a:off x="7211814" y="3174931"/>
            <a:ext cx="457200" cy="457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3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B3D92BE-ADA7-AF8C-885E-D94D15B93B46}"/>
              </a:ext>
            </a:extLst>
          </p:cNvPr>
          <p:cNvSpPr/>
          <p:nvPr/>
        </p:nvSpPr>
        <p:spPr>
          <a:xfrm>
            <a:off x="7043745" y="4354451"/>
            <a:ext cx="4329129" cy="1805884"/>
          </a:xfrm>
          <a:prstGeom prst="round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4B95F0-0392-4AE0-1F71-7A9B4D8D8020}"/>
              </a:ext>
            </a:extLst>
          </p:cNvPr>
          <p:cNvSpPr/>
          <p:nvPr/>
        </p:nvSpPr>
        <p:spPr>
          <a:xfrm>
            <a:off x="7211814" y="5028793"/>
            <a:ext cx="457200" cy="457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DFDAEC1-9B9B-6014-BEB2-5AA98CF32D72}"/>
              </a:ext>
            </a:extLst>
          </p:cNvPr>
          <p:cNvSpPr/>
          <p:nvPr/>
        </p:nvSpPr>
        <p:spPr>
          <a:xfrm>
            <a:off x="4517346" y="4487840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165AC7F-E878-0A40-C73F-2F17807EF0E4}"/>
              </a:ext>
            </a:extLst>
          </p:cNvPr>
          <p:cNvSpPr/>
          <p:nvPr/>
        </p:nvSpPr>
        <p:spPr>
          <a:xfrm>
            <a:off x="7206924" y="2584320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D1DC54-6F45-12DA-12C1-B6BAD560E7CB}"/>
              </a:ext>
            </a:extLst>
          </p:cNvPr>
          <p:cNvSpPr/>
          <p:nvPr/>
        </p:nvSpPr>
        <p:spPr>
          <a:xfrm>
            <a:off x="4490217" y="2590827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C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F61043-4E0A-46EC-899A-DBFA1DA2493D}"/>
              </a:ext>
            </a:extLst>
          </p:cNvPr>
          <p:cNvSpPr/>
          <p:nvPr/>
        </p:nvSpPr>
        <p:spPr>
          <a:xfrm>
            <a:off x="7190569" y="4464222"/>
            <a:ext cx="457200" cy="457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venir Next" panose="020B0503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088868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330</Words>
  <Application>Microsoft Macintosh PowerPoint</Application>
  <PresentationFormat>Widescreen</PresentationFormat>
  <Paragraphs>74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Avenir Next</vt:lpstr>
      <vt:lpstr>Calibri</vt:lpstr>
      <vt:lpstr>Cambria Math</vt:lpstr>
      <vt:lpstr>Office Theme</vt:lpstr>
      <vt:lpstr>Continuous joint distributions</vt:lpstr>
      <vt:lpstr>Throwing darts at the Stanford seal</vt:lpstr>
      <vt:lpstr>Throwing darts at the Stanford seal</vt:lpstr>
      <vt:lpstr>Throwing darts at the Stanford seal</vt:lpstr>
      <vt:lpstr>Throwing darts at the Stanford seal</vt:lpstr>
      <vt:lpstr>Bivariate normal distribution</vt:lpstr>
      <vt:lpstr>Throwing darts at the Stanford seal</vt:lpstr>
      <vt:lpstr>Match the plot to the covariance matrix  (all with μ=(0,0))</vt:lpstr>
      <vt:lpstr>Match the plot to the covariance matrix  (all with μ=(0,0))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Vitercik</dc:creator>
  <cp:lastModifiedBy>Ellen Vitercik</cp:lastModifiedBy>
  <cp:revision>10</cp:revision>
  <dcterms:created xsi:type="dcterms:W3CDTF">2023-11-13T00:14:44Z</dcterms:created>
  <dcterms:modified xsi:type="dcterms:W3CDTF">2024-11-14T00:58:29Z</dcterms:modified>
</cp:coreProperties>
</file>